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Clear Sans Regular" charset="1" panose="020B0503030202020304"/>
      <p:regular r:id="rId11"/>
    </p:embeddedFont>
    <p:embeddedFont>
      <p:font typeface="Clear Sans Regular Bold" charset="1" panose="020B0603030202020304"/>
      <p:regular r:id="rId12"/>
    </p:embeddedFont>
    <p:embeddedFont>
      <p:font typeface="Clear Sans Regular Italics" charset="1" panose="020B0503030202090304"/>
      <p:regular r:id="rId13"/>
    </p:embeddedFont>
    <p:embeddedFont>
      <p:font typeface="Clear Sans Regular Bold Italics" charset="1" panose="020B06030302020903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4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9634" t="0" r="9634" b="0"/>
          <a:stretch>
            <a:fillRect/>
          </a:stretch>
        </p:blipFill>
        <p:spPr>
          <a:xfrm flipH="false" flipV="false" rot="0">
            <a:off x="7214923" y="0"/>
            <a:ext cx="11073077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786995" y="1119127"/>
            <a:ext cx="472305" cy="196794"/>
            <a:chOff x="0" y="0"/>
            <a:chExt cx="629740" cy="262392"/>
          </a:xfrm>
        </p:grpSpPr>
        <p:grpSp>
          <p:nvGrpSpPr>
            <p:cNvPr name="Group 4" id="4"/>
            <p:cNvGrpSpPr>
              <a:grpSpLocks noChangeAspect="true"/>
            </p:cNvGrpSpPr>
            <p:nvPr/>
          </p:nvGrpSpPr>
          <p:grpSpPr>
            <a:xfrm rot="0">
              <a:off x="0" y="0"/>
              <a:ext cx="262392" cy="262392"/>
              <a:chOff x="0" y="0"/>
              <a:chExt cx="1708150" cy="170815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r="r" b="b" t="t" l="l"/>
                <a:pathLst>
                  <a:path h="1708150" w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367348" y="0"/>
              <a:ext cx="262392" cy="262392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AutoShape 8" id="8"/>
          <p:cNvSpPr/>
          <p:nvPr/>
        </p:nvSpPr>
        <p:spPr>
          <a:xfrm rot="0">
            <a:off x="3094644" y="1212761"/>
            <a:ext cx="12098711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9" id="9"/>
          <p:cNvSpPr txBox="true"/>
          <p:nvPr/>
        </p:nvSpPr>
        <p:spPr>
          <a:xfrm rot="0">
            <a:off x="1746658" y="4460593"/>
            <a:ext cx="12901716" cy="3101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100"/>
              </a:lnSpc>
            </a:pPr>
            <a:r>
              <a:rPr lang="en-US" sz="11000">
                <a:solidFill>
                  <a:srgbClr val="FFFFFF"/>
                </a:solidFill>
                <a:latin typeface="Archivo Black"/>
              </a:rPr>
              <a:t>КРЕПКИЙ </a:t>
            </a:r>
          </a:p>
          <a:p>
            <a:pPr>
              <a:lnSpc>
                <a:spcPts val="12100"/>
              </a:lnSpc>
            </a:pPr>
            <a:r>
              <a:rPr lang="en-US" sz="11000">
                <a:solidFill>
                  <a:srgbClr val="FFFFFF"/>
                </a:solidFill>
                <a:latin typeface="Archivo Black"/>
              </a:rPr>
              <a:t>ОРЕШЕК 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8825546"/>
            <a:ext cx="5169322" cy="432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37">
                <a:solidFill>
                  <a:srgbClr val="FFFFFF"/>
                </a:solidFill>
                <a:latin typeface="Clear Sans Regular"/>
              </a:rPr>
              <a:t>ПК220Д Павлик Никита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962025"/>
            <a:ext cx="717958" cy="444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37">
                <a:solidFill>
                  <a:srgbClr val="FFFFFF"/>
                </a:solidFill>
                <a:latin typeface="Archivo Black Bold"/>
              </a:rPr>
              <a:t>01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4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053130" y="8918988"/>
            <a:ext cx="472305" cy="196794"/>
            <a:chOff x="0" y="0"/>
            <a:chExt cx="629740" cy="262392"/>
          </a:xfrm>
        </p:grpSpPr>
        <p:grpSp>
          <p:nvGrpSpPr>
            <p:cNvPr name="Group 3" id="3"/>
            <p:cNvGrpSpPr>
              <a:grpSpLocks noChangeAspect="true"/>
            </p:cNvGrpSpPr>
            <p:nvPr/>
          </p:nvGrpSpPr>
          <p:grpSpPr>
            <a:xfrm rot="0">
              <a:off x="0" y="0"/>
              <a:ext cx="262392" cy="262392"/>
              <a:chOff x="0" y="0"/>
              <a:chExt cx="1708150" cy="170815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r="r" b="b" t="t" l="l"/>
                <a:pathLst>
                  <a:path h="1708150" w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367348" y="0"/>
              <a:ext cx="262392" cy="262392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14588" r="0" b="14588"/>
          <a:stretch>
            <a:fillRect/>
          </a:stretch>
        </p:blipFill>
        <p:spPr>
          <a:xfrm flipH="false" flipV="false" rot="0">
            <a:off x="0" y="0"/>
            <a:ext cx="13499275" cy="5377782"/>
          </a:xfrm>
          <a:prstGeom prst="rect">
            <a:avLst/>
          </a:prstGeom>
        </p:spPr>
      </p:pic>
      <p:sp>
        <p:nvSpPr>
          <p:cNvPr name="AutoShape 8" id="8"/>
          <p:cNvSpPr/>
          <p:nvPr/>
        </p:nvSpPr>
        <p:spPr>
          <a:xfrm rot="0">
            <a:off x="1284519" y="2129103"/>
            <a:ext cx="9525" cy="5929373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9" id="9"/>
          <p:cNvSpPr txBox="true"/>
          <p:nvPr/>
        </p:nvSpPr>
        <p:spPr>
          <a:xfrm rot="0">
            <a:off x="1028700" y="962025"/>
            <a:ext cx="521164" cy="444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spc="-37">
                <a:solidFill>
                  <a:srgbClr val="FFFFFF"/>
                </a:solidFill>
                <a:latin typeface="Archivo Black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5400000">
            <a:off x="15064870" y="7049582"/>
            <a:ext cx="4110037" cy="297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70"/>
              </a:lnSpc>
            </a:pPr>
            <a:r>
              <a:rPr lang="en-US" sz="1900">
                <a:solidFill>
                  <a:srgbClr val="FFFFFF"/>
                </a:solidFill>
                <a:latin typeface="Clear Sans Regular"/>
              </a:rPr>
              <a:t>Павлик Никита | ПК220Д 2020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112258" y="953310"/>
            <a:ext cx="7147042" cy="1934571"/>
            <a:chOff x="0" y="0"/>
            <a:chExt cx="9529390" cy="2579428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57150"/>
              <a:ext cx="9529390" cy="15581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8800"/>
                </a:lnSpc>
              </a:pPr>
              <a:r>
                <a:rPr lang="en-US" sz="8000">
                  <a:solidFill>
                    <a:srgbClr val="FFFFFF"/>
                  </a:solidFill>
                  <a:latin typeface="Archivo Black"/>
                </a:rPr>
                <a:t>УГРОЗЫ 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838119"/>
              <a:ext cx="9529390" cy="7413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550"/>
                </a:lnSpc>
              </a:pPr>
              <a:r>
                <a:rPr lang="en-US" sz="3500" spc="-52">
                  <a:solidFill>
                    <a:srgbClr val="FFFFFF"/>
                  </a:solidFill>
                  <a:latin typeface="Clear Sans Regular Bold"/>
                </a:rPr>
                <a:t>информационной безопасности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549864" y="5988959"/>
            <a:ext cx="11949411" cy="3264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50"/>
              </a:lnSpc>
            </a:pPr>
            <a:r>
              <a:rPr lang="en-US" sz="2500" spc="-37">
                <a:solidFill>
                  <a:srgbClr val="FFFFFF"/>
                </a:solidFill>
                <a:latin typeface="Clear Sans Regular"/>
              </a:rPr>
              <a:t>   Несколько хакеров создают по заказу некой таинственной корпорации особенно эффективные программы по взламыванию защищённой информации. Вскоре после этого их начинают убивать одного за другим, закладывая взрывчатку в их компьютеры, которая активируется по команде самого пользователя. Таинственная корпорация оказывается группой кибертеррористов во главе с бывшим сотрудником министерства обороны Томасом Гэбриэлом. Используя программы хакеров, они взламывают сеть ФБР и начинают внедрять в жизнь план по разрушению инфраструктуры США.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4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21128" y="2461787"/>
            <a:ext cx="6620741" cy="2731423"/>
            <a:chOff x="0" y="0"/>
            <a:chExt cx="8827655" cy="364189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8827655" cy="5700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753761"/>
              <a:ext cx="8827655" cy="12568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7"/>
                </a:lnSpc>
              </a:pPr>
              <a:r>
                <a:rPr lang="en-US" sz="1944" spc="-29">
                  <a:solidFill>
                    <a:srgbClr val="FFFFFF"/>
                  </a:solidFill>
                  <a:latin typeface="Clear Sans Regular"/>
                </a:rPr>
                <a:t>"Тем временем террористы отключают систему управления дорожным движением и создают аварийную ситуацию во всех правительственных зданиях"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071830"/>
              <a:ext cx="8827655" cy="5700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4409" r="0" b="4409"/>
          <a:stretch>
            <a:fillRect/>
          </a:stretch>
        </p:blipFill>
        <p:spPr>
          <a:xfrm flipH="false" flipV="false" rot="0">
            <a:off x="0" y="0"/>
            <a:ext cx="8157311" cy="102870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5400000">
            <a:off x="1053130" y="1171218"/>
            <a:ext cx="472305" cy="196794"/>
            <a:chOff x="0" y="0"/>
            <a:chExt cx="629740" cy="262392"/>
          </a:xfrm>
        </p:grpSpPr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0" y="0"/>
              <a:ext cx="262392" cy="262392"/>
              <a:chOff x="0" y="0"/>
              <a:chExt cx="1708150" cy="170815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r="r" b="b" t="t" l="l"/>
                <a:pathLst>
                  <a:path h="1708150" w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367348" y="0"/>
              <a:ext cx="262392" cy="262392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AutoShape 12" id="12"/>
          <p:cNvSpPr/>
          <p:nvPr/>
        </p:nvSpPr>
        <p:spPr>
          <a:xfrm rot="-10800000">
            <a:off x="1284519" y="2228524"/>
            <a:ext cx="9525" cy="5929373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13" id="13"/>
          <p:cNvSpPr txBox="true"/>
          <p:nvPr/>
        </p:nvSpPr>
        <p:spPr>
          <a:xfrm rot="0">
            <a:off x="9351145" y="232056"/>
            <a:ext cx="8690724" cy="213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250"/>
              </a:lnSpc>
            </a:pPr>
            <a:r>
              <a:rPr lang="en-US" sz="7500">
                <a:solidFill>
                  <a:srgbClr val="FFFFFF"/>
                </a:solidFill>
                <a:latin typeface="Archivo Black"/>
              </a:rPr>
              <a:t>Какие могут быть последствия?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814999"/>
            <a:ext cx="521164" cy="442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spc="-37">
                <a:solidFill>
                  <a:srgbClr val="FFFFFF"/>
                </a:solidFill>
                <a:latin typeface="Archivo Black Bold"/>
              </a:rPr>
              <a:t>03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1421128" y="4095481"/>
            <a:ext cx="6620741" cy="2096039"/>
            <a:chOff x="0" y="0"/>
            <a:chExt cx="8827655" cy="2794718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0"/>
              <a:ext cx="8827655" cy="5700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753761"/>
              <a:ext cx="8827655" cy="4097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7"/>
                </a:lnSpc>
              </a:pPr>
              <a:r>
                <a:rPr lang="en-US" sz="1944" spc="-29">
                  <a:solidFill>
                    <a:srgbClr val="FFFFFF"/>
                  </a:solidFill>
                  <a:latin typeface="Clear Sans Regular"/>
                </a:rPr>
                <a:t>"Террористам удаётся определить их местоположение"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2224650"/>
              <a:ext cx="8827655" cy="5700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421128" y="5143500"/>
            <a:ext cx="6620741" cy="2096039"/>
            <a:chOff x="0" y="0"/>
            <a:chExt cx="8827655" cy="2794718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0"/>
              <a:ext cx="8827655" cy="5700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753761"/>
              <a:ext cx="8827655" cy="4097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7"/>
                </a:lnSpc>
              </a:pPr>
              <a:r>
                <a:rPr lang="en-US" sz="1944" spc="-29">
                  <a:solidFill>
                    <a:srgbClr val="FFFFFF"/>
                  </a:solidFill>
                  <a:latin typeface="Clear Sans Regular"/>
                </a:rPr>
                <a:t>"Взломав сервер соцобеспечения он узнает все о Джоне"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2224650"/>
              <a:ext cx="8827655" cy="5700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421128" y="6052384"/>
            <a:ext cx="6620741" cy="2731423"/>
            <a:chOff x="0" y="0"/>
            <a:chExt cx="8827655" cy="3641898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0"/>
              <a:ext cx="8827655" cy="5700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753761"/>
              <a:ext cx="8827655" cy="12568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7"/>
                </a:lnSpc>
              </a:pPr>
              <a:r>
                <a:rPr lang="en-US" sz="1944" spc="-29">
                  <a:solidFill>
                    <a:srgbClr val="FFFFFF"/>
                  </a:solidFill>
                  <a:latin typeface="Clear Sans Regular"/>
                </a:rPr>
                <a:t>"Они пытаются укрыться в тоннеле, тогда Гэбриэл устраивает в нём хаос, открыв въезд в тоннель по всем полосам с двух концов, отключив освещение"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3071830"/>
              <a:ext cx="8827655" cy="5700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4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561" r="0" b="4861"/>
          <a:stretch>
            <a:fillRect/>
          </a:stretch>
        </p:blipFill>
        <p:spPr>
          <a:xfrm flipH="false" flipV="false" rot="0">
            <a:off x="0" y="0"/>
            <a:ext cx="7403206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-5400000">
            <a:off x="1053130" y="8923751"/>
            <a:ext cx="472305" cy="196794"/>
            <a:chOff x="0" y="0"/>
            <a:chExt cx="629740" cy="262392"/>
          </a:xfrm>
        </p:grpSpPr>
        <p:grpSp>
          <p:nvGrpSpPr>
            <p:cNvPr name="Group 4" id="4"/>
            <p:cNvGrpSpPr>
              <a:grpSpLocks noChangeAspect="true"/>
            </p:cNvGrpSpPr>
            <p:nvPr/>
          </p:nvGrpSpPr>
          <p:grpSpPr>
            <a:xfrm rot="0">
              <a:off x="0" y="0"/>
              <a:ext cx="262392" cy="262392"/>
              <a:chOff x="0" y="0"/>
              <a:chExt cx="1708150" cy="170815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r="r" b="b" t="t" l="l"/>
                <a:pathLst>
                  <a:path h="1708150" w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367348" y="0"/>
              <a:ext cx="262392" cy="262392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AutoShape 8" id="8"/>
          <p:cNvSpPr/>
          <p:nvPr/>
        </p:nvSpPr>
        <p:spPr>
          <a:xfrm rot="0">
            <a:off x="1284519" y="2133866"/>
            <a:ext cx="9525" cy="5929373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rcRect l="12969" t="0" r="12969" b="0"/>
          <a:stretch>
            <a:fillRect/>
          </a:stretch>
        </p:blipFill>
        <p:spPr>
          <a:xfrm flipH="false" flipV="false" rot="0">
            <a:off x="8199649" y="0"/>
            <a:ext cx="7403206" cy="5622783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rcRect l="17352" t="483" r="0" b="483"/>
          <a:stretch>
            <a:fillRect/>
          </a:stretch>
        </p:blipFill>
        <p:spPr>
          <a:xfrm flipH="false" flipV="false" rot="0">
            <a:off x="-3159368" y="0"/>
            <a:ext cx="10731160" cy="102870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028700" y="967809"/>
            <a:ext cx="521164" cy="442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spc="-37">
                <a:solidFill>
                  <a:srgbClr val="FFFFFF"/>
                </a:solidFill>
                <a:latin typeface="Archivo Black Bold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5400000">
            <a:off x="14828292" y="3182250"/>
            <a:ext cx="4589321" cy="291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70"/>
              </a:lnSpc>
            </a:pPr>
            <a:r>
              <a:rPr lang="en-US" sz="1900">
                <a:solidFill>
                  <a:srgbClr val="FFFFFF"/>
                </a:solidFill>
                <a:latin typeface="Clear Sans Regular"/>
              </a:rPr>
              <a:t>Павлик Никита | ПК2020Д 2020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076172" y="5622783"/>
            <a:ext cx="9298677" cy="1224436"/>
            <a:chOff x="0" y="0"/>
            <a:chExt cx="12398236" cy="1632582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38100"/>
              <a:ext cx="12398236" cy="7413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550"/>
                </a:lnSpc>
              </a:pPr>
              <a:r>
                <a:rPr lang="en-US" sz="3500" spc="-52">
                  <a:solidFill>
                    <a:srgbClr val="FFFFFF"/>
                  </a:solidFill>
                  <a:latin typeface="Clear Sans Regular Bold"/>
                </a:rPr>
                <a:t>Что можно было бы предпринять?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101714"/>
              <a:ext cx="12398236" cy="530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8199649" y="6287779"/>
            <a:ext cx="9595464" cy="352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20"/>
              </a:lnSpc>
            </a:pPr>
            <a:r>
              <a:rPr lang="en-US" sz="2400" spc="-36">
                <a:solidFill>
                  <a:srgbClr val="FFFFFF"/>
                </a:solidFill>
                <a:latin typeface="Clear Sans Regular"/>
              </a:rPr>
              <a:t>"Он и Фаррелл проникают в здание АНБ, где Гэбриэл и его команда скачивают секретные данные по финансовой системе Америки. Фарелл пытается этому помешать и ставит на компьютер пароль. Гэбриэл забирает его и Люси и уезжает. Макклейну удаётся запрыгнуть на крышу грузовика Гэбриэла, который он берёт под своё управление. Гэбриэл замечает это и обнаружив рядом истребитель взламывает его систему, давая разрешение на применение оружия, и, заглушив его рацию выдает себя за диспетчера, приказывая F-35 уничтожить грузовик с МакКлейнном"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24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119127"/>
            <a:ext cx="472305" cy="196794"/>
            <a:chOff x="0" y="0"/>
            <a:chExt cx="629740" cy="262392"/>
          </a:xfrm>
        </p:grpSpPr>
        <p:grpSp>
          <p:nvGrpSpPr>
            <p:cNvPr name="Group 3" id="3"/>
            <p:cNvGrpSpPr>
              <a:grpSpLocks noChangeAspect="true"/>
            </p:cNvGrpSpPr>
            <p:nvPr/>
          </p:nvGrpSpPr>
          <p:grpSpPr>
            <a:xfrm rot="0">
              <a:off x="0" y="0"/>
              <a:ext cx="262392" cy="262392"/>
              <a:chOff x="0" y="0"/>
              <a:chExt cx="1708150" cy="170815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r="r" b="b" t="t" l="l"/>
                <a:pathLst>
                  <a:path h="1708150" w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367348" y="0"/>
              <a:ext cx="262392" cy="262392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4499" t="0" r="19101" b="0"/>
          <a:stretch>
            <a:fillRect/>
          </a:stretch>
        </p:blipFill>
        <p:spPr>
          <a:xfrm flipH="false" flipV="false" rot="0">
            <a:off x="6874864" y="0"/>
            <a:ext cx="11788675" cy="10287000"/>
          </a:xfrm>
          <a:prstGeom prst="rect">
            <a:avLst/>
          </a:prstGeom>
        </p:spPr>
      </p:pic>
      <p:sp>
        <p:nvSpPr>
          <p:cNvPr name="AutoShape 8" id="8"/>
          <p:cNvSpPr/>
          <p:nvPr/>
        </p:nvSpPr>
        <p:spPr>
          <a:xfrm rot="-10800000">
            <a:off x="3094644" y="1212761"/>
            <a:ext cx="12098711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9" id="9"/>
          <p:cNvSpPr txBox="true"/>
          <p:nvPr/>
        </p:nvSpPr>
        <p:spPr>
          <a:xfrm rot="0">
            <a:off x="237384" y="1524827"/>
            <a:ext cx="6810034" cy="213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50"/>
              </a:lnSpc>
            </a:pPr>
            <a:r>
              <a:rPr lang="en-US" sz="7500">
                <a:solidFill>
                  <a:srgbClr val="FFFFFF"/>
                </a:solidFill>
                <a:latin typeface="Archivo Black"/>
              </a:rPr>
              <a:t>Чтобы я делал?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41342" y="963046"/>
            <a:ext cx="717958" cy="442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00"/>
              </a:lnSpc>
              <a:spcBef>
                <a:spcPct val="0"/>
              </a:spcBef>
            </a:pPr>
            <a:r>
              <a:rPr lang="en-US" sz="2500" spc="-37">
                <a:solidFill>
                  <a:srgbClr val="FFFFFF"/>
                </a:solidFill>
                <a:latin typeface="Archivo Black Bold"/>
              </a:rPr>
              <a:t>05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7384" y="3957325"/>
            <a:ext cx="6517498" cy="585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80"/>
              </a:lnSpc>
            </a:pPr>
            <a:r>
              <a:rPr lang="en-US" sz="3600" spc="-53">
                <a:solidFill>
                  <a:srgbClr val="FFFFFF"/>
                </a:solidFill>
                <a:latin typeface="Clear Sans Regular"/>
              </a:rPr>
              <a:t>Обратился бы к Брюсу Уиллису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DAEQm7lWXww</dc:identifier>
  <dcterms:modified xsi:type="dcterms:W3CDTF">2011-08-01T06:04:30Z</dcterms:modified>
  <cp:revision>1</cp:revision>
  <dc:title>крепкий орешек 4</dc:title>
</cp:coreProperties>
</file>

<file path=docProps/thumbnail.jpeg>
</file>